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15236-E06D-432E-B82C-36EEA8B31D1D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DB969-2101-47DC-9E05-7188225B6BB5}" type="slidenum">
              <a:rPr lang="es-ES" smtClean="0"/>
              <a:pPr/>
              <a:t>‹N›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DB969-2101-47DC-9E05-7188225B6BB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ADEED90-613E-4103-AA78-1B92A86E3493}" type="datetimeFigureOut">
              <a:rPr lang="es-ES" smtClean="0"/>
              <a:pPr/>
              <a:t>30/03/2018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F9A5963-8B59-46A7-9E05-0E4584067361}" type="slidenum">
              <a:rPr lang="es-ES" smtClean="0"/>
              <a:pPr/>
              <a:t>‹N›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POR Y PARA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s-ES" dirty="0" smtClean="0"/>
              <a:t>Verbo de movimiento + POR /PARA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POR</a:t>
            </a:r>
            <a:r>
              <a:rPr lang="es-ES" dirty="0" smtClean="0"/>
              <a:t> + nombre= “a comprar”, “a buscar”</a:t>
            </a:r>
          </a:p>
          <a:p>
            <a:pPr lvl="1"/>
            <a:r>
              <a:rPr lang="es-ES" dirty="0" smtClean="0"/>
              <a:t>Bajo por pan.</a:t>
            </a:r>
          </a:p>
          <a:p>
            <a:pPr>
              <a:buNone/>
            </a:pPr>
            <a:r>
              <a:rPr lang="es-ES" dirty="0" smtClean="0"/>
              <a:t>El hablante nativo común usa en este caso A POR, aunque esto se considere académicamente incorrecto.</a:t>
            </a:r>
          </a:p>
          <a:p>
            <a:pPr lvl="1"/>
            <a:r>
              <a:rPr lang="es-ES" dirty="0" smtClean="0"/>
              <a:t>Fue por Antonio al colegio.</a:t>
            </a:r>
          </a:p>
          <a:p>
            <a:pPr lvl="1"/>
            <a:r>
              <a:rPr lang="es-ES" dirty="0" smtClean="0"/>
              <a:t>Bajo a por pan</a:t>
            </a:r>
          </a:p>
          <a:p>
            <a:r>
              <a:rPr lang="es-ES" b="1" dirty="0" smtClean="0"/>
              <a:t>PARA</a:t>
            </a:r>
            <a:r>
              <a:rPr lang="es-ES" dirty="0" smtClean="0"/>
              <a:t> + infinitivo.</a:t>
            </a:r>
          </a:p>
          <a:p>
            <a:pPr lvl="1"/>
            <a:r>
              <a:rPr lang="es-ES" dirty="0" smtClean="0"/>
              <a:t>Bajó para comprar el pan.</a:t>
            </a:r>
          </a:p>
          <a:p>
            <a:pPr>
              <a:buNone/>
            </a:pPr>
            <a:r>
              <a:rPr lang="es-ES" dirty="0" smtClean="0"/>
              <a:t>También, lógicamente, se puede usar A:</a:t>
            </a:r>
          </a:p>
          <a:p>
            <a:pPr lvl="1"/>
            <a:r>
              <a:rPr lang="es-ES" dirty="0" smtClean="0"/>
              <a:t>Bajó a comprar pan.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 los verbos SENTIR, EXPERIMENTAR, PROFESAR,…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251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dirty="0" smtClean="0"/>
              <a:t>El complemento de “cosa” (amor, odio, afecto, cariño, pasión, admiración…) se construye, lógicamente, sin preposición, pero la persona o cosa objeto del sentimiento van introducidas por </a:t>
            </a:r>
            <a:r>
              <a:rPr lang="es-ES" dirty="0" err="1" smtClean="0"/>
              <a:t>POR</a:t>
            </a:r>
            <a:r>
              <a:rPr lang="es-ES" dirty="0" smtClean="0"/>
              <a:t> (o HACIA):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chemeClr val="accent2"/>
                </a:solidFill>
              </a:rPr>
              <a:t>Siente una gran admiración por ellos.</a:t>
            </a:r>
          </a:p>
          <a:p>
            <a:pPr>
              <a:buNone/>
            </a:pPr>
            <a:endParaRPr lang="es-ES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s-ES" dirty="0" smtClean="0"/>
              <a:t>La preposición PARA no cabe, pues, en este caso.</a:t>
            </a:r>
          </a:p>
          <a:p>
            <a:pPr>
              <a:buNone/>
            </a:pPr>
            <a:r>
              <a:rPr lang="es-ES" dirty="0" smtClean="0"/>
              <a:t>Cuidad este aspecto ya que son muy frecuentes los errores del tipo: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chemeClr val="accent2"/>
                </a:solidFill>
              </a:rPr>
              <a:t>Siente compasión *para ellos.</a:t>
            </a:r>
            <a:endParaRPr lang="es-E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 smtClean="0"/>
              <a:t>Para expresar la relación que guardan dos cosas     PARA: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924944"/>
            <a:ext cx="8229600" cy="4325112"/>
          </a:xfrm>
        </p:spPr>
        <p:txBody>
          <a:bodyPr>
            <a:normAutofit/>
          </a:bodyPr>
          <a:lstStyle/>
          <a:p>
            <a:pPr lvl="1"/>
            <a:r>
              <a:rPr lang="es-ES" sz="4000" dirty="0" smtClean="0"/>
              <a:t>Está muy alto para su edad</a:t>
            </a:r>
          </a:p>
          <a:p>
            <a:pPr lvl="1"/>
            <a:r>
              <a:rPr lang="es-ES" sz="4000" dirty="0" smtClean="0"/>
              <a:t>Las ventanas son pequeñas para este edificio.</a:t>
            </a:r>
            <a:endParaRPr lang="es-ES" sz="40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788024" y="1988840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r>
              <a:rPr lang="es-ES" dirty="0" smtClean="0"/>
              <a:t>La expresión del tiempo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Con meses, años, estaciones y nombres de fiestas:</a:t>
            </a:r>
          </a:p>
          <a:p>
            <a:pPr lvl="1"/>
            <a:r>
              <a:rPr lang="es-ES" dirty="0" smtClean="0"/>
              <a:t>Tiempo exacto   EN:</a:t>
            </a:r>
          </a:p>
          <a:p>
            <a:pPr lvl="2"/>
            <a:r>
              <a:rPr lang="es-ES" dirty="0" smtClean="0"/>
              <a:t>Juan se casó en enero.</a:t>
            </a:r>
          </a:p>
          <a:p>
            <a:pPr lvl="2">
              <a:buNone/>
            </a:pPr>
            <a:endParaRPr lang="es-ES" dirty="0" smtClean="0"/>
          </a:p>
          <a:p>
            <a:pPr lvl="1"/>
            <a:r>
              <a:rPr lang="es-ES" dirty="0" smtClean="0"/>
              <a:t>Tiempo aproximado    POR,  HACIA (pasado y futuro), PARA (futuro):</a:t>
            </a:r>
          </a:p>
          <a:p>
            <a:pPr lvl="2"/>
            <a:r>
              <a:rPr lang="es-ES" dirty="0" smtClean="0"/>
              <a:t>Juan se casó, creo, por enero.</a:t>
            </a:r>
          </a:p>
          <a:p>
            <a:pPr lvl="2">
              <a:buNone/>
            </a:pPr>
            <a:endParaRPr lang="es-ES" dirty="0" smtClean="0"/>
          </a:p>
          <a:p>
            <a:r>
              <a:rPr lang="es-ES" dirty="0" smtClean="0"/>
              <a:t>Con horas:</a:t>
            </a:r>
          </a:p>
          <a:p>
            <a:pPr lvl="1"/>
            <a:r>
              <a:rPr lang="es-ES" dirty="0" smtClean="0"/>
              <a:t>Tiempo exacto    A:</a:t>
            </a:r>
          </a:p>
          <a:p>
            <a:pPr lvl="2"/>
            <a:r>
              <a:rPr lang="es-ES" dirty="0" smtClean="0"/>
              <a:t>Llegó a las doce.</a:t>
            </a:r>
          </a:p>
          <a:p>
            <a:pPr lvl="2">
              <a:buNone/>
            </a:pPr>
            <a:endParaRPr lang="es-ES" dirty="0" smtClean="0"/>
          </a:p>
          <a:p>
            <a:pPr lvl="1"/>
            <a:r>
              <a:rPr lang="es-ES" dirty="0" smtClean="0"/>
              <a:t>Tiempo aproximado    SOBRE, HACIA, ALREDEDOR DE (pasado y futuro), PARA (futuro):</a:t>
            </a:r>
          </a:p>
          <a:p>
            <a:pPr lvl="2"/>
            <a:r>
              <a:rPr lang="es-ES" dirty="0" smtClean="0"/>
              <a:t>Llegó sobre las doce.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7544" y="1052736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3200" dirty="0" smtClean="0">
                <a:latin typeface="Verdana" pitchFamily="34" charset="0"/>
              </a:rPr>
              <a:t>   Como sabéis, el uso de estas dos preposiciones constituye uno de los problemas “serios” del español, ya que con mucha frecuencia se las confunde. Por esa razón, las vamos a analizar juntas y vamos a poner en relación los valores más conflictivos; de modo que podáis apreciar las diferencias claras que existen entre una y otra y, con ello, su uso empiece a resultaros más fácil. </a:t>
            </a:r>
            <a:endParaRPr lang="es-ES" sz="3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224136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accent2"/>
                </a:solidFill>
              </a:rPr>
              <a:t>POR = “causa, motivo, razón”</a:t>
            </a:r>
            <a:br>
              <a:rPr lang="es-ES" sz="3200" b="1" dirty="0" smtClean="0">
                <a:solidFill>
                  <a:schemeClr val="accent2"/>
                </a:solidFill>
              </a:rPr>
            </a:br>
            <a:r>
              <a:rPr lang="es-ES" sz="3200" b="1" dirty="0" smtClean="0">
                <a:solidFill>
                  <a:schemeClr val="accent2"/>
                </a:solidFill>
              </a:rPr>
              <a:t>PARA= “finalidad, intención”</a:t>
            </a:r>
            <a:endParaRPr lang="es-ES" sz="3200" b="1" dirty="0">
              <a:solidFill>
                <a:schemeClr val="accent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Equivalen respectivamente a:</a:t>
            </a:r>
          </a:p>
          <a:p>
            <a:pPr>
              <a:buNone/>
            </a:pPr>
            <a:r>
              <a:rPr lang="es-ES" dirty="0" smtClean="0"/>
              <a:t>		causal         porque = por</a:t>
            </a:r>
          </a:p>
          <a:p>
            <a:pPr>
              <a:buNone/>
            </a:pPr>
            <a:r>
              <a:rPr lang="es-ES" dirty="0" smtClean="0"/>
              <a:t>		final         para que = para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No soléis confundir estas dos partículas ¿verdad? Entonces no debéis confundir POR y PARA en frases como:</a:t>
            </a:r>
          </a:p>
          <a:p>
            <a:pPr lvl="2"/>
            <a:r>
              <a:rPr lang="es-ES" dirty="0" smtClean="0"/>
              <a:t>Lo hago por ti (porque te quiero, por ejemplo).</a:t>
            </a:r>
          </a:p>
          <a:p>
            <a:pPr lvl="2"/>
            <a:r>
              <a:rPr lang="es-ES" dirty="0" smtClean="0"/>
              <a:t>Eso te pasa por tonto (porque eres tonto)</a:t>
            </a:r>
          </a:p>
          <a:p>
            <a:pPr lvl="2"/>
            <a:r>
              <a:rPr lang="es-ES" dirty="0" smtClean="0"/>
              <a:t>Lo hice para ti (para que te lo pusieras)</a:t>
            </a:r>
          </a:p>
          <a:p>
            <a:pPr lvl="2"/>
            <a:r>
              <a:rPr lang="es-ES" dirty="0" smtClean="0"/>
              <a:t>Compré la tela para un vestido (para hacer…)</a:t>
            </a:r>
          </a:p>
          <a:p>
            <a:pPr>
              <a:buNone/>
            </a:pPr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627784" y="2564904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2339752" y="2996952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Un error muy concreto (pero que nos duele particularmente porque es muchas veces la despedida de un buen estudiante, al terminar el curso) es el de la frase siguiente:</a:t>
            </a:r>
          </a:p>
          <a:p>
            <a:pPr lvl="3"/>
            <a:r>
              <a:rPr lang="es-ES" dirty="0" smtClean="0"/>
              <a:t>Gracias *para todo.</a:t>
            </a:r>
          </a:p>
          <a:p>
            <a:pPr>
              <a:buNone/>
            </a:pPr>
            <a:r>
              <a:rPr lang="es-ES" dirty="0" smtClean="0"/>
              <a:t>Si acaso cometéis ese error, corregidlo y decid:</a:t>
            </a:r>
          </a:p>
          <a:p>
            <a:pPr lvl="3"/>
            <a:r>
              <a:rPr lang="es-ES" dirty="0" smtClean="0"/>
              <a:t>Gracias por todo.</a:t>
            </a:r>
          </a:p>
          <a:p>
            <a:pPr lvl="3"/>
            <a:r>
              <a:rPr lang="es-ES" dirty="0" smtClean="0"/>
              <a:t>Gracias por la visita</a:t>
            </a:r>
          </a:p>
          <a:p>
            <a:pPr lvl="3"/>
            <a:r>
              <a:rPr lang="es-ES" dirty="0" smtClean="0"/>
              <a:t>Gracias por las flores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Autofit/>
          </a:bodyPr>
          <a:lstStyle/>
          <a:p>
            <a:r>
              <a:rPr lang="es-ES" dirty="0" smtClean="0"/>
              <a:t>POR = “agente de la pasiva”</a:t>
            </a:r>
            <a:br>
              <a:rPr lang="es-ES" dirty="0" smtClean="0"/>
            </a:br>
            <a:r>
              <a:rPr lang="es-ES" dirty="0" smtClean="0"/>
              <a:t>PARA = “destinatario”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4000" dirty="0" smtClean="0"/>
          </a:p>
          <a:p>
            <a:pPr lvl="1"/>
            <a:r>
              <a:rPr lang="es-ES" sz="4000" dirty="0" smtClean="0"/>
              <a:t>Fue pintado </a:t>
            </a:r>
            <a:r>
              <a:rPr lang="es-ES" sz="4000" b="1" dirty="0" smtClean="0"/>
              <a:t>por</a:t>
            </a:r>
            <a:r>
              <a:rPr lang="es-ES" sz="4000" dirty="0" smtClean="0"/>
              <a:t> un artista famoso.</a:t>
            </a:r>
          </a:p>
          <a:p>
            <a:pPr lvl="1"/>
            <a:r>
              <a:rPr lang="es-ES" sz="4000" dirty="0" smtClean="0"/>
              <a:t>Fue pintado </a:t>
            </a:r>
            <a:r>
              <a:rPr lang="es-ES" sz="4000" b="1" dirty="0" smtClean="0"/>
              <a:t>para</a:t>
            </a:r>
            <a:r>
              <a:rPr lang="es-ES" sz="4000" dirty="0" smtClean="0"/>
              <a:t> la Casa Real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POR = “lugar por donde”    </a:t>
            </a:r>
            <a:r>
              <a:rPr lang="es-ES" b="1" dirty="0" smtClean="0"/>
              <a:t>a través de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PARA = “dirección del movimiento”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4000" dirty="0" smtClean="0"/>
          </a:p>
          <a:p>
            <a:pPr lvl="1"/>
            <a:r>
              <a:rPr lang="es-ES" sz="4000" dirty="0" smtClean="0"/>
              <a:t>Pasó </a:t>
            </a:r>
            <a:r>
              <a:rPr lang="es-ES" sz="4000" b="1" dirty="0" smtClean="0"/>
              <a:t>por</a:t>
            </a:r>
            <a:r>
              <a:rPr lang="es-ES" sz="4000" dirty="0" smtClean="0"/>
              <a:t> Madrid.</a:t>
            </a:r>
          </a:p>
          <a:p>
            <a:pPr lvl="1"/>
            <a:r>
              <a:rPr lang="es-ES" sz="4000" dirty="0" smtClean="0"/>
              <a:t>Va </a:t>
            </a:r>
            <a:r>
              <a:rPr lang="es-ES" sz="4000" b="1" dirty="0" smtClean="0"/>
              <a:t>para</a:t>
            </a:r>
            <a:r>
              <a:rPr lang="es-ES" sz="4000" dirty="0" smtClean="0"/>
              <a:t> Madrid.</a:t>
            </a:r>
            <a:endParaRPr lang="es-ES" sz="40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5652120" y="1412776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1296144"/>
          </a:xfrm>
        </p:spPr>
        <p:txBody>
          <a:bodyPr>
            <a:noAutofit/>
          </a:bodyPr>
          <a:lstStyle/>
          <a:p>
            <a:r>
              <a:rPr lang="es-ES" sz="3400" dirty="0" smtClean="0"/>
              <a:t>POR = “en lugar de otro”</a:t>
            </a:r>
            <a:br>
              <a:rPr lang="es-ES" sz="3400" dirty="0" smtClean="0"/>
            </a:br>
            <a:r>
              <a:rPr lang="es-ES" sz="3400" dirty="0" smtClean="0"/>
              <a:t>PARA = “finalidad, destinatario, dirección”</a:t>
            </a:r>
            <a:endParaRPr lang="es-ES" sz="3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4000" dirty="0" smtClean="0"/>
          </a:p>
          <a:p>
            <a:pPr lvl="1"/>
            <a:r>
              <a:rPr lang="es-ES" sz="4000" dirty="0" smtClean="0"/>
              <a:t>El vicepresidente habló </a:t>
            </a:r>
            <a:r>
              <a:rPr lang="es-ES" sz="4000" b="1" dirty="0" smtClean="0"/>
              <a:t>por</a:t>
            </a:r>
            <a:r>
              <a:rPr lang="es-ES" sz="4000" dirty="0" smtClean="0"/>
              <a:t> el presidente.</a:t>
            </a:r>
          </a:p>
          <a:p>
            <a:pPr lvl="1"/>
            <a:r>
              <a:rPr lang="es-ES" sz="4000" dirty="0" smtClean="0"/>
              <a:t>El vicepresidente habló </a:t>
            </a:r>
            <a:r>
              <a:rPr lang="es-ES" sz="4000" b="1" dirty="0" smtClean="0"/>
              <a:t>para</a:t>
            </a:r>
            <a:r>
              <a:rPr lang="es-ES" sz="4000" dirty="0" smtClean="0"/>
              <a:t> el presidente.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POR = “actuar en beneficio de alguien o de algo” a favor de, en defensa de</a:t>
            </a:r>
            <a:br>
              <a:rPr lang="es-ES" dirty="0" smtClean="0"/>
            </a:br>
            <a:r>
              <a:rPr lang="es-ES" dirty="0" smtClean="0"/>
              <a:t>PARA = “destinatario, finalidad”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buNone/>
            </a:pPr>
            <a:r>
              <a:rPr lang="es-ES" dirty="0" smtClean="0"/>
              <a:t>		Joan </a:t>
            </a:r>
            <a:r>
              <a:rPr lang="es-ES" dirty="0" err="1" smtClean="0"/>
              <a:t>Baez</a:t>
            </a:r>
            <a:r>
              <a:rPr lang="es-ES" dirty="0" smtClean="0"/>
              <a:t> cantó por los soldados de…</a:t>
            </a:r>
          </a:p>
          <a:p>
            <a:pPr lvl="1">
              <a:buNone/>
            </a:pPr>
            <a:r>
              <a:rPr lang="es-ES" dirty="0" smtClean="0"/>
              <a:t>		Joan </a:t>
            </a:r>
            <a:r>
              <a:rPr lang="es-ES" dirty="0" err="1" smtClean="0"/>
              <a:t>Baez</a:t>
            </a:r>
            <a:r>
              <a:rPr lang="es-ES" dirty="0" smtClean="0"/>
              <a:t> cantó para los soldados de…</a:t>
            </a:r>
          </a:p>
          <a:p>
            <a:pPr lvl="1"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Este uso es otro de los que suele llevar a frecuentes errores del tipo:</a:t>
            </a: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		</a:t>
            </a:r>
            <a:r>
              <a:rPr lang="es-ES" dirty="0" smtClean="0"/>
              <a:t>Votar *para los demócratas.</a:t>
            </a:r>
          </a:p>
          <a:p>
            <a:pPr lvl="1"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Como regla operativa, para verbos como votar, luchar, morir, etc., aplica:</a:t>
            </a: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Por + nombre </a:t>
            </a: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		</a:t>
            </a:r>
            <a:r>
              <a:rPr lang="es-ES" dirty="0" smtClean="0"/>
              <a:t>Lucharon por sus ideas.</a:t>
            </a:r>
          </a:p>
          <a:p>
            <a:pPr lvl="1">
              <a:buNone/>
            </a:pPr>
            <a:r>
              <a:rPr lang="es-ES" dirty="0" smtClean="0"/>
              <a:t>		Estaban dispuestos a morir por una causa justa</a:t>
            </a:r>
          </a:p>
          <a:p>
            <a:pPr lvl="1"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tx1"/>
                </a:solidFill>
              </a:rPr>
              <a:t>Para + infinitivo</a:t>
            </a:r>
          </a:p>
          <a:p>
            <a:pPr lvl="1">
              <a:buNone/>
            </a:pPr>
            <a:r>
              <a:rPr lang="es-ES" dirty="0" smtClean="0"/>
              <a:t>		Lucharon para defender sus ideas.</a:t>
            </a:r>
          </a:p>
          <a:p>
            <a:pPr lvl="1">
              <a:buNone/>
            </a:pPr>
            <a:r>
              <a:rPr lang="es-ES" dirty="0" smtClean="0"/>
              <a:t>		Murió para cambiar el mundo.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es-ES" dirty="0" smtClean="0"/>
              <a:t>ESTAR + POR / PARA + infinitivo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Estar + para+ infinitivo = “inminencia de una acción” + “sin voluntad”. </a:t>
            </a:r>
          </a:p>
          <a:p>
            <a:pPr lvl="2"/>
            <a:r>
              <a:rPr lang="es-ES" dirty="0" smtClean="0"/>
              <a:t>Está </a:t>
            </a:r>
            <a:r>
              <a:rPr lang="es-ES" b="1" dirty="0" smtClean="0"/>
              <a:t>para</a:t>
            </a:r>
            <a:r>
              <a:rPr lang="es-ES" dirty="0" smtClean="0"/>
              <a:t> llover.</a:t>
            </a:r>
          </a:p>
          <a:p>
            <a:pPr lvl="2"/>
            <a:r>
              <a:rPr lang="es-ES" dirty="0" smtClean="0"/>
              <a:t>La vaca está </a:t>
            </a:r>
            <a:r>
              <a:rPr lang="es-ES" b="1" dirty="0" smtClean="0"/>
              <a:t>para</a:t>
            </a:r>
            <a:r>
              <a:rPr lang="es-ES" dirty="0" smtClean="0"/>
              <a:t> parir.</a:t>
            </a:r>
          </a:p>
          <a:p>
            <a:r>
              <a:rPr lang="es-ES" dirty="0" smtClean="0"/>
              <a:t>Estar + por + infinitivo:</a:t>
            </a:r>
          </a:p>
          <a:p>
            <a:pPr lvl="1"/>
            <a:r>
              <a:rPr lang="es-ES" dirty="0" smtClean="0">
                <a:solidFill>
                  <a:schemeClr val="tx1"/>
                </a:solidFill>
              </a:rPr>
              <a:t>“inminencia de una acción” + “con voluntad”</a:t>
            </a:r>
          </a:p>
          <a:p>
            <a:pPr lvl="2"/>
            <a:r>
              <a:rPr lang="es-ES" dirty="0" smtClean="0"/>
              <a:t>Estoy </a:t>
            </a:r>
            <a:r>
              <a:rPr lang="es-ES" b="1" dirty="0" smtClean="0"/>
              <a:t>por</a:t>
            </a:r>
            <a:r>
              <a:rPr lang="es-ES" dirty="0" smtClean="0"/>
              <a:t> bajar al quiosco y comprar el periódico.</a:t>
            </a:r>
          </a:p>
          <a:p>
            <a:pPr lvl="2"/>
            <a:r>
              <a:rPr lang="es-ES" dirty="0" smtClean="0"/>
              <a:t>Estoy </a:t>
            </a:r>
            <a:r>
              <a:rPr lang="es-ES" b="1" dirty="0" smtClean="0"/>
              <a:t>por</a:t>
            </a:r>
            <a:r>
              <a:rPr lang="es-ES" dirty="0" smtClean="0"/>
              <a:t> castigarlo, a ver si aprende.</a:t>
            </a:r>
          </a:p>
          <a:p>
            <a:pPr lvl="1"/>
            <a:r>
              <a:rPr lang="es-ES" dirty="0" smtClean="0">
                <a:solidFill>
                  <a:schemeClr val="tx1"/>
                </a:solidFill>
              </a:rPr>
              <a:t>“cosa que todavía no ha sucedido”</a:t>
            </a:r>
          </a:p>
          <a:p>
            <a:pPr lvl="2"/>
            <a:r>
              <a:rPr lang="es-ES" dirty="0" smtClean="0"/>
              <a:t>Las dos ya, y la comida (está) </a:t>
            </a:r>
            <a:r>
              <a:rPr lang="es-ES" b="1" dirty="0" smtClean="0"/>
              <a:t>por</a:t>
            </a:r>
            <a:r>
              <a:rPr lang="es-ES" dirty="0" smtClean="0"/>
              <a:t> hacer.</a:t>
            </a:r>
          </a:p>
          <a:p>
            <a:pPr lvl="2"/>
            <a:r>
              <a:rPr lang="es-ES" dirty="0" smtClean="0"/>
              <a:t>¡Todavía está </a:t>
            </a:r>
            <a:r>
              <a:rPr lang="es-ES" b="1" dirty="0" smtClean="0"/>
              <a:t>por</a:t>
            </a:r>
            <a:r>
              <a:rPr lang="es-ES" dirty="0" smtClean="0"/>
              <a:t> vestirte!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262</TotalTime>
  <Words>576</Words>
  <Application>Microsoft Office PowerPoint</Application>
  <PresentationFormat>Presentazione su schermo (4:3)</PresentationFormat>
  <Paragraphs>103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Urbano</vt:lpstr>
      <vt:lpstr>POR Y PARA</vt:lpstr>
      <vt:lpstr>Diapositiva 2</vt:lpstr>
      <vt:lpstr>POR = “causa, motivo, razón” PARA= “finalidad, intención”</vt:lpstr>
      <vt:lpstr>Diapositiva 4</vt:lpstr>
      <vt:lpstr>POR = “agente de la pasiva” PARA = “destinatario”</vt:lpstr>
      <vt:lpstr>POR = “lugar por donde”    a través de PARA = “dirección del movimiento” </vt:lpstr>
      <vt:lpstr>POR = “en lugar de otro” PARA = “finalidad, destinatario, dirección”</vt:lpstr>
      <vt:lpstr>POR = “actuar en beneficio de alguien o de algo” a favor de, en defensa de PARA = “destinatario, finalidad”</vt:lpstr>
      <vt:lpstr>ESTAR + POR / PARA + infinitivo</vt:lpstr>
      <vt:lpstr>Verbo de movimiento + POR /PARA</vt:lpstr>
      <vt:lpstr>Con los verbos SENTIR, EXPERIMENTAR, PROFESAR,…</vt:lpstr>
      <vt:lpstr>Para expresar la relación que guardan dos cosas     PARA:</vt:lpstr>
      <vt:lpstr>La expresión del tiempo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Y PARA</dc:title>
  <dc:creator>Valued Acer Customer</dc:creator>
  <cp:lastModifiedBy>Susana</cp:lastModifiedBy>
  <cp:revision>37</cp:revision>
  <dcterms:created xsi:type="dcterms:W3CDTF">2011-03-17T16:30:49Z</dcterms:created>
  <dcterms:modified xsi:type="dcterms:W3CDTF">2018-03-30T07:42:23Z</dcterms:modified>
</cp:coreProperties>
</file>